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2" r:id="rId4"/>
    <p:sldId id="264" r:id="rId5"/>
    <p:sldId id="263" r:id="rId6"/>
    <p:sldId id="266" r:id="rId7"/>
    <p:sldId id="268" r:id="rId8"/>
    <p:sldId id="269" r:id="rId9"/>
    <p:sldId id="270" r:id="rId10"/>
    <p:sldId id="271" r:id="rId11"/>
    <p:sldId id="272" r:id="rId12"/>
    <p:sldId id="294" r:id="rId13"/>
    <p:sldId id="273" r:id="rId14"/>
    <p:sldId id="274" r:id="rId15"/>
    <p:sldId id="265" r:id="rId16"/>
    <p:sldId id="275" r:id="rId17"/>
    <p:sldId id="276" r:id="rId18"/>
    <p:sldId id="277" r:id="rId19"/>
    <p:sldId id="278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8" r:id="rId28"/>
    <p:sldId id="287" r:id="rId29"/>
    <p:sldId id="289" r:id="rId30"/>
    <p:sldId id="290" r:id="rId31"/>
    <p:sldId id="291" r:id="rId32"/>
    <p:sldId id="25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2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E6A75C-420C-4824-B6CB-6B7244EBFA9D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BA41AEB-3955-4BA4-B11E-786A37E13F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A75C-420C-4824-B6CB-6B7244EBFA9D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41AEB-3955-4BA4-B11E-786A37E13F5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A75C-420C-4824-B6CB-6B7244EBFA9D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41AEB-3955-4BA4-B11E-786A37E13F5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A75C-420C-4824-B6CB-6B7244EBFA9D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41AEB-3955-4BA4-B11E-786A37E13F5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A75C-420C-4824-B6CB-6B7244EBFA9D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41AEB-3955-4BA4-B11E-786A37E13F5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A75C-420C-4824-B6CB-6B7244EBFA9D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41AEB-3955-4BA4-B11E-786A37E13F5D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A75C-420C-4824-B6CB-6B7244EBFA9D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41AEB-3955-4BA4-B11E-786A37E13F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AE6A75C-420C-4824-B6CB-6B7244EBFA9D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41AEB-3955-4BA4-B11E-786A37E13F5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AE6A75C-420C-4824-B6CB-6B7244EBFA9D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BA41AEB-3955-4BA4-B11E-786A37E13F5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A75C-420C-4824-B6CB-6B7244EBFA9D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41AEB-3955-4BA4-B11E-786A37E13F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A75C-420C-4824-B6CB-6B7244EBFA9D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41AEB-3955-4BA4-B11E-786A37E13F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AE6A75C-420C-4824-B6CB-6B7244EBFA9D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BA41AEB-3955-4BA4-B11E-786A37E13F5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620688"/>
            <a:ext cx="7772400" cy="1829761"/>
          </a:xfrm>
        </p:spPr>
        <p:txBody>
          <a:bodyPr>
            <a:noAutofit/>
          </a:bodyPr>
          <a:lstStyle/>
          <a:p>
            <a:r>
              <a:rPr lang="ru-RU" sz="3600" kern="1800" dirty="0">
                <a:effectLst/>
                <a:latin typeface="Arial"/>
                <a:ea typeface="Times New Roman"/>
              </a:rPr>
              <a:t>ГОСТ 2.307-2011 — </a:t>
            </a:r>
            <a:br>
              <a:rPr lang="ru-RU" sz="3600" kern="1800" dirty="0">
                <a:effectLst/>
                <a:latin typeface="Arial"/>
                <a:ea typeface="Times New Roman"/>
              </a:rPr>
            </a:br>
            <a:r>
              <a:rPr lang="ru-RU" sz="3600" kern="1800" dirty="0">
                <a:effectLst/>
                <a:latin typeface="Arial"/>
                <a:ea typeface="Times New Roman"/>
              </a:rPr>
              <a:t>«Нанесение размеров и предельных отклонений»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852936"/>
            <a:ext cx="7592888" cy="175260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Предмет</a:t>
            </a:r>
          </a:p>
          <a:p>
            <a:r>
              <a:rPr lang="ru-RU" sz="2400" dirty="0">
                <a:solidFill>
                  <a:schemeClr val="tx1"/>
                </a:solidFill>
              </a:rPr>
              <a:t> «Инженерная графика»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изучить</a:t>
            </a:r>
          </a:p>
        </p:txBody>
      </p:sp>
    </p:spTree>
    <p:extLst>
      <p:ext uri="{BB962C8B-B14F-4D97-AF65-F5344CB8AC3E}">
        <p14:creationId xmlns:p14="http://schemas.microsoft.com/office/powerpoint/2010/main" val="2192635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Основанием для определения величины изделия и его элементов служат размерные числа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, нанесенные на чертеже. 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Размеры всегда указывают истинные независимо 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от того, в каком масштабе и с какой точностью выполнено изображение. 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Размеры должны быть назначены и нанесены так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, чтобы по ним можно было изготовить деталь, не прибегая к подсчетам.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Размеров должно быть минимальное количество, но достаточное для изготовления и контроля изделия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. </a:t>
            </a: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Отсутствие хотя бы одного из размеров делает чертеж практически непригодным. </a:t>
            </a:r>
            <a:endParaRPr lang="ru-RU" sz="3200" b="1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Размеры должны быть нанесены так, чтобы при их чтении не возникало никаких неясностей или вопросов</a:t>
            </a:r>
            <a:endParaRPr lang="ru-RU" sz="3200" b="1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положения стандарта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9271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88640"/>
            <a:ext cx="8445624" cy="5894115"/>
          </a:xfrm>
        </p:spPr>
        <p:txBody>
          <a:bodyPr>
            <a:normAutofit fontScale="77500" lnSpcReduction="2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Согласно ГОСТ 2.307-2011 — «Нанесение размеров и предельных отклонений»</a:t>
            </a:r>
            <a:r>
              <a:rPr lang="ru-RU" sz="2800" dirty="0">
                <a:solidFill>
                  <a:srgbClr val="4E5256"/>
                </a:solidFill>
                <a:latin typeface="Arial"/>
                <a:ea typeface="Times New Roman"/>
                <a:cs typeface="Times New Roman"/>
              </a:rPr>
              <a:t> </a:t>
            </a:r>
            <a:r>
              <a:rPr lang="ru-RU" sz="2800" i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линейные размеры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 на чертеже </a:t>
            </a: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приводят в миллиметрах, без обозначения единицы измерения.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 </a:t>
            </a: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i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Угловые размеры</a:t>
            </a: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 указывают в градусах, минутах, секундах с обозначением единицы измерения.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 </a:t>
            </a: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C00000"/>
                </a:solidFill>
                <a:latin typeface="Arial"/>
                <a:ea typeface="Times New Roman"/>
                <a:cs typeface="Times New Roman"/>
              </a:rPr>
              <a:t>Каждый размер наносят на чертеже, в основной надписи только один раз, повторять его недопустимо.</a:t>
            </a:r>
            <a:endParaRPr lang="ru-RU" sz="3200" b="1" dirty="0">
              <a:solidFill>
                <a:srgbClr val="C00000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При указании размеров прямолинейных отрезков размерные линии проводят параллельно этим отрезкам на расстоянии не менее 10 мм от линии контура и 7 мм друг от друга, а выносные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 линии проводят перпендикулярно размерным.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 Выносные линии должны выходить за концы стрелок размерной линии на 1…5 мм.</a:t>
            </a:r>
            <a:endParaRPr lang="ru-RU" sz="3200" b="1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5054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ris_2_4_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2816"/>
            <a:ext cx="8568952" cy="4248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7760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620688"/>
            <a:ext cx="8229600" cy="4525963"/>
          </a:xfrm>
        </p:spPr>
        <p:txBody>
          <a:bodyPr/>
          <a:lstStyle/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Clr>
                <a:srgbClr val="2DA2BF"/>
              </a:buClr>
              <a:buFont typeface="Symbol"/>
              <a:buChar char=""/>
            </a:pPr>
            <a:r>
              <a:rPr lang="ru-RU" sz="20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 </a:t>
            </a:r>
            <a:r>
              <a:rPr lang="ru-RU" sz="20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Стрелка размерной линии должна иметь длину не менее 2,5 мм и угол при вершине около 20° </a:t>
            </a: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Clr>
                <a:srgbClr val="2DA2BF"/>
              </a:buClr>
              <a:buFont typeface="Symbol"/>
              <a:buChar char=""/>
            </a:pPr>
            <a:r>
              <a:rPr lang="ru-RU" sz="20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Размеры и форма стрелок должна быть одинаковыми на всем чертеже.</a:t>
            </a:r>
            <a:endParaRPr lang="ru-RU" sz="22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14338" name="Рисунок 2" descr="Рис. 22. Форма размерной стрелки и разме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212976"/>
            <a:ext cx="5544616" cy="2889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1464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Знаки, проставляемые перед размерными числами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4392147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808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2451728"/>
          </a:xfrm>
        </p:spPr>
        <p:txBody>
          <a:bodyPr>
            <a:normAutofit fontScale="77500" lnSpcReduction="2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Размерные линии предпочтительно наносить вне контура изображения. 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Не допускается использование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 линии контура, осевые, центровые и выносные линии в качестве размерных. 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</a:rPr>
              <a:t>Недопустимо пересечение размерных и выносных линий, показанное на зачеркнутом </a:t>
            </a:r>
            <a:endParaRPr lang="ru-RU" dirty="0"/>
          </a:p>
        </p:txBody>
      </p:sp>
      <p:pic>
        <p:nvPicPr>
          <p:cNvPr id="4" name="Рисунок 3" descr="ris_2_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780928"/>
            <a:ext cx="7632848" cy="388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3223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2523735"/>
          </a:xfrm>
        </p:spPr>
        <p:txBody>
          <a:bodyPr>
            <a:normAutofit fontScale="62500" lnSpcReduction="2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Размерную линию проводят с обрывом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, если с одной стороны изображения нет возможности провести выносную линию, например, в случае совмещения вида и разреза (Рисунок 3.4, </a:t>
            </a:r>
            <a:r>
              <a:rPr lang="ru-RU" sz="2800" i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а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), а также, если вид или разрез симметричного предмета изображают только до оси или с обрывом (Рисунок 3.4, </a:t>
            </a:r>
            <a:r>
              <a:rPr lang="ru-RU" sz="2800" i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б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). 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Обрыв размерной линии делают дальше оси или линии обрыва предмета.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3" descr="ris_2_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575" y="3548608"/>
            <a:ext cx="6192688" cy="273630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827584" y="332656"/>
            <a:ext cx="7488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Размерные линии с обрывом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73336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2592288"/>
          </a:xfrm>
        </p:spPr>
        <p:txBody>
          <a:bodyPr>
            <a:normAutofit fontScale="92500" lnSpcReduction="1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При указании размера диаметра окружности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; при этом обрыв размерной линии делают дальше центра окружности (Рисунок 3.5);</a:t>
            </a:r>
            <a:endParaRPr lang="ru-RU" sz="3200" dirty="0">
              <a:solidFill>
                <a:srgbClr val="434A54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При нанесении размеров от базы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, не изображенной на данном чертеже (Рисунок 3.6).</a:t>
            </a:r>
            <a:endParaRPr lang="ru-RU" sz="3200" dirty="0">
              <a:solidFill>
                <a:srgbClr val="434A54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Размерные линии с обрывом</a:t>
            </a:r>
          </a:p>
        </p:txBody>
      </p:sp>
      <p:pic>
        <p:nvPicPr>
          <p:cNvPr id="4" name="Рисунок 3" descr="ris_2_8_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573016"/>
            <a:ext cx="5760640" cy="216024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777411"/>
              </p:ext>
            </p:extLst>
          </p:nvPr>
        </p:nvGraphicFramePr>
        <p:xfrm>
          <a:off x="2051720" y="5805264"/>
          <a:ext cx="5405120" cy="229553"/>
        </p:xfrm>
        <a:graphic>
          <a:graphicData uri="http://schemas.openxmlformats.org/drawingml/2006/table">
            <a:tbl>
              <a:tblPr firstRow="1" firstCol="1" bandRow="1"/>
              <a:tblGrid>
                <a:gridCol w="2779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5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0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434A54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Рисунок 3.5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434A54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Рисунок 3.6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8370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692697"/>
            <a:ext cx="8229600" cy="2736304"/>
          </a:xfrm>
        </p:spPr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При изображении изделия с разрывом размерную линию не прерывают 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(Рисунок 3.7). 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C00000"/>
                </a:solidFill>
                <a:latin typeface="Arial"/>
                <a:ea typeface="Times New Roman"/>
                <a:cs typeface="Times New Roman"/>
              </a:rPr>
              <a:t>Размерное число, при этом, должно соответствовать полной длине детали.</a:t>
            </a:r>
            <a:endParaRPr lang="ru-RU" sz="3200" b="1" dirty="0">
              <a:solidFill>
                <a:srgbClr val="C00000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3" descr="ris_2_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35" y="3573016"/>
            <a:ext cx="5352357" cy="172819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932298" y="5517232"/>
            <a:ext cx="1518364" cy="3903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Рисунок 3.7</a:t>
            </a:r>
            <a:endParaRPr lang="ru-RU" sz="2000" b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32185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332656"/>
            <a:ext cx="8229600" cy="2451728"/>
          </a:xfrm>
        </p:spPr>
        <p:txBody>
          <a:bodyPr>
            <a:normAutofit fontScale="70000" lnSpcReduction="2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Если нет возможности разместить размерные числа и стрелки между близко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 расположенными сплошными основными или тонкими линиями, их наносят снаружи (Рисунок 3.8). 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Аналогично </a:t>
            </a: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поступают при нанесении размера радиуса, если стрелка не помещается между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 кривой и центром радиуса (Рисунок 3.9).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3" descr="ris_2_11_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36912"/>
            <a:ext cx="7200800" cy="374441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846994"/>
              </p:ext>
            </p:extLst>
          </p:nvPr>
        </p:nvGraphicFramePr>
        <p:xfrm>
          <a:off x="1547664" y="6597352"/>
          <a:ext cx="6076950" cy="210312"/>
        </p:xfrm>
        <a:graphic>
          <a:graphicData uri="http://schemas.openxmlformats.org/drawingml/2006/table">
            <a:tbl>
              <a:tblPr firstRow="1" firstCol="1" bandRow="1"/>
              <a:tblGrid>
                <a:gridCol w="3038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8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434A54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Рисунок 3.8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434A54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Рисунок 3.9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5607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ОБОЗНАЧЕНИЕ ДИАМЕТРА </a:t>
            </a:r>
          </a:p>
        </p:txBody>
      </p:sp>
      <p:pic>
        <p:nvPicPr>
          <p:cNvPr id="4098" name="Рисунок 8" descr="Рис. 29. Нанесение размеров при недостатке мес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44824"/>
            <a:ext cx="796915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8364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2739760"/>
          </a:xfrm>
        </p:spPr>
        <p:txBody>
          <a:bodyPr/>
          <a:lstStyle/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Допускается заменять стрелки </a:t>
            </a:r>
            <a:r>
              <a:rPr lang="ru-RU" sz="28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точками или засечками, </a:t>
            </a: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наносимыми под углом 45°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 к размерным линиям, если между выносными линиями невозможно разместить стрелку (Рисунок 3.10).</a:t>
            </a:r>
            <a:endParaRPr lang="ru-RU" sz="36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3" descr="ris_2_1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924944"/>
            <a:ext cx="5760640" cy="33843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244695" y="6172238"/>
            <a:ext cx="1646605" cy="3903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Рисунок 3.10</a:t>
            </a:r>
            <a:endParaRPr lang="ru-RU" sz="2400" b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08162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1443616"/>
          </a:xfrm>
        </p:spPr>
        <p:txBody>
          <a:bodyPr>
            <a:normAutofit fontScale="92500" lnSpcReduction="1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Размерные числа </a:t>
            </a: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следует наносить над размерной линией, </a:t>
            </a:r>
            <a:r>
              <a:rPr lang="ru-RU" sz="28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по возможности ближе к её середине </a:t>
            </a: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(Рисунок 3.12).</a:t>
            </a:r>
            <a:endParaRPr lang="ru-RU" sz="36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3" descr="ris_2_1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16832"/>
            <a:ext cx="6840760" cy="3528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2884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228184" y="476672"/>
            <a:ext cx="2448272" cy="1611033"/>
          </a:xfrm>
        </p:spPr>
        <p:txBody>
          <a:bodyPr>
            <a:normAutofit fontScale="62500" lnSpcReduction="20000"/>
          </a:bodyPr>
          <a:lstStyle/>
          <a:p>
            <a:pPr>
              <a:spcAft>
                <a:spcPts val="1200"/>
              </a:spcAft>
            </a:pPr>
            <a:r>
              <a:rPr lang="ru-RU" sz="2800" b="1" dirty="0">
                <a:latin typeface="Times New Roman"/>
                <a:ea typeface="Times New Roman"/>
              </a:rPr>
              <a:t>Нанесение размерных чисел при различных положениях размерных линий</a:t>
            </a:r>
          </a:p>
          <a:p>
            <a:endParaRPr lang="ru-RU" dirty="0"/>
          </a:p>
        </p:txBody>
      </p:sp>
      <p:pic>
        <p:nvPicPr>
          <p:cNvPr id="15362" name="Рисунок 3" descr="Рис. 23. Нанесение размерных чисел при различных положениях размерных лин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4824536" cy="205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01353" y="2861431"/>
            <a:ext cx="4535834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Размерные числа линейных размеров при различных наклонах размерных линий располагают, как показано на Рисунке 3.13.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5" name="Рисунок 4" descr="ris_2_1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2292"/>
            <a:ext cx="3744415" cy="388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1100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Угловые размеры наносят так, как показано на Рисунке 3.14.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4" name="Рисунок 3" descr="ris_2_1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5256584" cy="34563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83568" y="4725144"/>
            <a:ext cx="7992888" cy="1787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В зоне расположенной выше горизонтальной осевой </a:t>
            </a:r>
            <a:r>
              <a:rPr lang="ru-RU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линии, размерные числа помещают </a:t>
            </a:r>
            <a:r>
              <a:rPr lang="ru-RU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над размерными линиями со стороны их выпуклости</a:t>
            </a:r>
            <a:r>
              <a:rPr lang="ru-RU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, </a:t>
            </a: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в зоне расположенной ниже горизонтальной осевой</a:t>
            </a:r>
            <a:r>
              <a:rPr lang="ru-RU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 линии – </a:t>
            </a:r>
            <a:r>
              <a:rPr lang="ru-RU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со стороны вогнутости размерной линии</a:t>
            </a:r>
            <a:r>
              <a:rPr lang="ru-RU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.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56407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2019680"/>
          </a:xfrm>
        </p:spPr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Размерные числа над  параллельными размерными линиями следует располагать </a:t>
            </a:r>
            <a:r>
              <a:rPr lang="ru-RU" sz="28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в шахматном порядке 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(Рисунок 3.15).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3" descr="ris_2_1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92896"/>
            <a:ext cx="7848872" cy="3384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6292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5157192"/>
            <a:ext cx="8229600" cy="1152128"/>
          </a:xfrm>
        </p:spPr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Высота знака должна быть равна высоте размерных чисел на чертеже.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•	</a:t>
            </a:r>
            <a:r>
              <a:rPr lang="ru-RU" sz="3600" dirty="0"/>
              <a:t>Размеры квадрата наносят, как показано на чертеже (Рисунок 3.17).</a:t>
            </a:r>
          </a:p>
        </p:txBody>
      </p:sp>
      <p:pic>
        <p:nvPicPr>
          <p:cNvPr id="4" name="Рисунок 3" descr="ris_2_2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7848872" cy="29523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774702" y="4509120"/>
            <a:ext cx="1646605" cy="3903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Рисунок 3.17</a:t>
            </a:r>
            <a:endParaRPr lang="ru-RU" sz="2000" b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43860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531848"/>
          </a:xfrm>
        </p:spPr>
        <p:txBody>
          <a:bodyPr>
            <a:normAutofit fontScale="70000" lnSpcReduction="2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При нанесении размера радиуса перед размерным числом помещают </a:t>
            </a:r>
            <a:r>
              <a:rPr lang="ru-RU" sz="28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прописную букву </a:t>
            </a:r>
            <a:r>
              <a:rPr lang="ru-RU" sz="2800" b="1" i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R</a:t>
            </a:r>
            <a:r>
              <a:rPr lang="ru-RU" sz="28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 . </a:t>
            </a:r>
            <a:endParaRPr lang="ru-RU" sz="3200" b="1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При большей величине радиуса центр допускается приближать к дуге, в этом случае размерную линию радиуса показывать с изломом под углом 90° (Рисунок 3.18).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 </a:t>
            </a: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Если не требуется указывать размеры, определяющие положение центра дуги окружности, то размерную линию радиуса допускается не доводить до центра и смещать ее относительно центра (Рисунок 3.19).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Нанесение размера радиуса </a:t>
            </a:r>
          </a:p>
        </p:txBody>
      </p:sp>
      <p:pic>
        <p:nvPicPr>
          <p:cNvPr id="4" name="Рисунок 3" descr="ris_2_21_2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509120"/>
            <a:ext cx="3744416" cy="20162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17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620689"/>
            <a:ext cx="8229600" cy="3600400"/>
          </a:xfrm>
        </p:spPr>
        <p:txBody>
          <a:bodyPr>
            <a:normAutofit fontScale="85000" lnSpcReduction="1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Радиусы </a:t>
            </a:r>
            <a:r>
              <a:rPr lang="ru-RU" sz="2800" b="1" dirty="0" err="1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скруглений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, размер которых в масштабе чертежа </a:t>
            </a:r>
            <a:r>
              <a:rPr lang="ru-RU" sz="28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1 мм и менее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, на чертеже не изображают и размеры их наносят,  как показано на Рисунке 3.20.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При нанесении размера дуги окружности размерную линию проводят концентрично дуге, а выносные линии – параллельно биссектрисе угла, и над размерным числом наносят знак «» (Рисунок 3.21).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3" descr="ris_2_23_2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005064"/>
            <a:ext cx="5256584" cy="240614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856658"/>
              </p:ext>
            </p:extLst>
          </p:nvPr>
        </p:nvGraphicFramePr>
        <p:xfrm>
          <a:off x="3347864" y="6381328"/>
          <a:ext cx="5342732" cy="245364"/>
        </p:xfrm>
        <a:graphic>
          <a:graphicData uri="http://schemas.openxmlformats.org/drawingml/2006/table">
            <a:tbl>
              <a:tblPr firstRow="1" firstCol="1" bandRow="1"/>
              <a:tblGrid>
                <a:gridCol w="26713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13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1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434A54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Рисунок 3.20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434A54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Рисунок 3.21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52926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411760" y="1124744"/>
            <a:ext cx="6213376" cy="2667752"/>
          </a:xfrm>
        </p:spPr>
        <p:txBody>
          <a:bodyPr>
            <a:normAutofit fontScale="55000" lnSpcReduction="2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Размеры фасок под углом 45° наносят, как показано на Рисунке 3.2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2, </a:t>
            </a:r>
            <a:r>
              <a:rPr lang="ru-RU" sz="2800" i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а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 </a:t>
            </a: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Допускается фаску под углом 45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° , размер которой в масштабе чертежа 1 мм и менее, не изображать и размеры ее указывать на полке линии – выноски, как показано на Рисунке 3.22, </a:t>
            </a:r>
            <a:r>
              <a:rPr lang="ru-RU" sz="2800" i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б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Размеры фасок, имеющих другие углы,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 наносят по общим правилам – двумя линейными размерами или линейным и угловым размерами (Рисунок 3.23).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Размеры фасок </a:t>
            </a:r>
          </a:p>
        </p:txBody>
      </p:sp>
      <p:pic>
        <p:nvPicPr>
          <p:cNvPr id="4" name="Рисунок 3" descr="ris_2_2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14447"/>
            <a:ext cx="4305935" cy="22015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691680" y="5949280"/>
            <a:ext cx="1646605" cy="3903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Рисунок 3.22</a:t>
            </a:r>
            <a:endParaRPr lang="ru-RU" sz="2000" b="1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6" name="Рисунок 5" descr="ris_2_2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573016"/>
            <a:ext cx="3888432" cy="185529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332927" y="5724411"/>
            <a:ext cx="1646605" cy="3903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Рисунок 3.23</a:t>
            </a:r>
            <a:endParaRPr lang="ru-RU" sz="2000" b="1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02" y="1499593"/>
            <a:ext cx="2063694" cy="2073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39020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3600399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sz="28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Поверхности, от которых задают размеры других элементов детали, называют </a:t>
            </a:r>
            <a:r>
              <a:rPr lang="ru-RU" sz="2800" b="1" i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базовыми поверхностями или базами.</a:t>
            </a:r>
            <a:endParaRPr lang="ru-RU" sz="32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sz="32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Существует несколько способов нанесения размеров:</a:t>
            </a:r>
            <a:endParaRPr lang="ru-RU" sz="36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от общей базы </a:t>
            </a: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(Рисунок 3.24); </a:t>
            </a:r>
            <a:r>
              <a:rPr lang="ru-RU" sz="28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в качестве базовой поверхности выбрана левая поверхность планки,</a:t>
            </a: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 от которой проставлены размеры всех отверстий.</a:t>
            </a:r>
            <a:endParaRPr lang="ru-RU" sz="3600" dirty="0">
              <a:solidFill>
                <a:srgbClr val="434A54"/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Такая система имеет преимущество, но при этом размеры являются независимыми друг от друга, ошибка одного из них не отражается на других.</a:t>
            </a:r>
            <a:endParaRPr lang="ru-RU" sz="36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3" descr="ris_2_2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005064"/>
            <a:ext cx="3240360" cy="273630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900879" y="4149080"/>
            <a:ext cx="1646605" cy="3903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Рисунок 3.24</a:t>
            </a:r>
            <a:endParaRPr lang="ru-RU" sz="2000" b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88717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284985"/>
            <a:ext cx="4186808" cy="576063"/>
          </a:xfrm>
        </p:spPr>
        <p:txBody>
          <a:bodyPr>
            <a:normAutofit fontScale="40000" lnSpcReduction="2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Clr>
                <a:srgbClr val="2DA2BF"/>
              </a:buClr>
              <a:buFont typeface="+mj-lt"/>
              <a:buAutoNum type="arabicPeriod" startAt="2"/>
              <a:tabLst>
                <a:tab pos="457200" algn="l"/>
              </a:tabLst>
            </a:pPr>
            <a:r>
              <a:rPr lang="ru-RU" sz="56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цепочкой (Рисунок 3.26).</a:t>
            </a:r>
            <a:endParaRPr lang="ru-RU" sz="5600" dirty="0">
              <a:solidFill>
                <a:srgbClr val="434A54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lvl="0" indent="-342900">
              <a:lnSpc>
                <a:spcPct val="115000"/>
              </a:lnSpc>
              <a:spcBef>
                <a:spcPts val="400"/>
              </a:spcBef>
              <a:spcAft>
                <a:spcPts val="1000"/>
              </a:spcAft>
              <a:tabLst>
                <a:tab pos="457200" algn="l"/>
              </a:tabLst>
            </a:pPr>
            <a:r>
              <a:rPr lang="ru-RU" sz="2200" dirty="0">
                <a:solidFill>
                  <a:srgbClr val="434A54"/>
                </a:solidFill>
                <a:effectLst/>
                <a:latin typeface="Arial"/>
                <a:ea typeface="Times New Roman"/>
                <a:cs typeface="Times New Roman"/>
              </a:rPr>
              <a:t>от нескольких баз (Рисунок 3.25);</a:t>
            </a:r>
            <a:br>
              <a:rPr lang="ru-RU" sz="2800" b="0" dirty="0">
                <a:solidFill>
                  <a:srgbClr val="434A54"/>
                </a:solidFill>
                <a:effectLst/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4" name="Рисунок 3" descr="ris_2_2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3024336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ris_2_2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023677"/>
            <a:ext cx="5184576" cy="228564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7053007" y="6021288"/>
            <a:ext cx="1646605" cy="3903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Рисунок 3.26</a:t>
            </a:r>
            <a:endParaRPr lang="ru-RU" sz="2000" b="1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60719" y="2276872"/>
            <a:ext cx="1646605" cy="3903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Рисунок 3.25</a:t>
            </a:r>
            <a:endParaRPr lang="ru-RU" sz="2000" b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020830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2808312"/>
          </a:xfrm>
        </p:spPr>
        <p:txBody>
          <a:bodyPr>
            <a:normAutofit fontScale="77500" lnSpcReduction="2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При нанесении размеров, определяющих расстояние между равномерно расположенными одинаковыми элементами изделия (например, отверстиями), рекомендуется вместо размерных цепей 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наносить размер между соседними элементами и размер между крайними элементами в виде произведения количества промежутков между элементами на размер промежутка (Рисунок 3.27).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3" descr="ris_2_3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068960"/>
            <a:ext cx="7001366" cy="305465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220072" y="6381328"/>
            <a:ext cx="1646605" cy="3903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Рисунок 3.27</a:t>
            </a:r>
            <a:endParaRPr lang="ru-RU" sz="2000" b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60432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548681"/>
            <a:ext cx="8229600" cy="2808311"/>
          </a:xfrm>
        </p:spPr>
        <p:txBody>
          <a:bodyPr>
            <a:normAutofit fontScale="85000" lnSpcReduction="1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При большом количестве размеров, нанесенных от общей базы, допускается наносить линейные и угловые размеры, 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как показано на Рисунке 3.28, при этом </a:t>
            </a:r>
            <a:r>
              <a:rPr lang="ru-RU" sz="28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проводят общую размерную линию от отметки «0» 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и размерные числа наносят в направлении выносных линий у их концов.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3" descr="ris_2_3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140968"/>
            <a:ext cx="6336704" cy="302433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324762" y="6237312"/>
            <a:ext cx="1646605" cy="3903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Рисунок 3.28</a:t>
            </a:r>
            <a:endParaRPr lang="ru-RU" sz="2000" b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91636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2520279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Размеры, относящиеся к одному и тому же конструктивному элементу 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(пазу, выступу, отверстию и т.п.), рекомендуется </a:t>
            </a:r>
            <a:r>
              <a:rPr lang="ru-RU" sz="28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группировать в одном месте, располагая их на том изображении, на котором геометрическая форма данного элемента показана наиболее полно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 (Рисунок 3.31).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3" descr="ris_2_3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832006"/>
            <a:ext cx="5040560" cy="374441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836983" y="4077072"/>
            <a:ext cx="1646605" cy="3903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Рисунок 3.31</a:t>
            </a:r>
            <a:endParaRPr lang="ru-RU" sz="2000" b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549237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1800201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sz="28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Размеры нескольких одинаковых элементов изделия, как правило, наносят один раз, </a:t>
            </a: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с указанием на полке линии – выноски количества этих элементов (Рисунок 3.35).</a:t>
            </a:r>
            <a:endParaRPr lang="ru-RU" sz="3200" b="1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3" descr="ris_2_3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76872"/>
            <a:ext cx="6984776" cy="4104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379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158763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При изображении детали в одной проекции размер ее толщины или длины 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наносят, как показано на Рисунке 3.39.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3" descr="ris_2_4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8280920" cy="4680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35083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sz="28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Размеры на чертеже не допускается наносить в виде </a:t>
            </a:r>
            <a:r>
              <a:rPr lang="ru-RU" sz="2800" b="1" i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замкнутой цепи</a:t>
            </a:r>
            <a:r>
              <a:rPr lang="ru-RU" sz="28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, 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за исключением случаев, когда один из размеров указан как </a:t>
            </a:r>
            <a:r>
              <a:rPr lang="ru-RU" sz="2800" i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справочный.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sz="2800" b="1" i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Справочные размеры</a:t>
            </a: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 –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 размеры, не подлежащие выполнению по данному чертежу и указанные для большего удобства пользования чертежом.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Справочные размеры на чертеже отмечают знаком «*», 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а в технических требованиях записывают </a:t>
            </a:r>
            <a:r>
              <a:rPr lang="ru-RU" sz="2800" b="1" dirty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«* Размеры для справок». </a:t>
            </a: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 </a:t>
            </a:r>
          </a:p>
          <a:p>
            <a:pPr marL="342900" lvl="0" indent="-342900" algn="just">
              <a:lnSpc>
                <a:spcPct val="115000"/>
              </a:lnSpc>
              <a:spcAft>
                <a:spcPts val="750"/>
              </a:spcAft>
              <a:buFont typeface="Symbol"/>
              <a:buChar char=""/>
            </a:pPr>
            <a:r>
              <a:rPr lang="ru-RU" sz="2800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Если же все размеры на чертеже справочные, их знаком «*» не отмечают, а в технических требованиях записывают «Размеры для справок».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Справочные размеры</a:t>
            </a:r>
          </a:p>
        </p:txBody>
      </p:sp>
    </p:spTree>
    <p:extLst>
      <p:ext uri="{BB962C8B-B14F-4D97-AF65-F5344CB8AC3E}">
        <p14:creationId xmlns:p14="http://schemas.microsoft.com/office/powerpoint/2010/main" val="4768840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11256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К </a:t>
            </a:r>
            <a:r>
              <a:rPr lang="ru-RU" sz="2800" b="1" i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справочным размерам</a:t>
            </a:r>
            <a:r>
              <a:rPr lang="ru-RU" sz="2800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 относятся следующие размеры: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b="1" dirty="0">
                <a:solidFill>
                  <a:srgbClr val="002060"/>
                </a:solidFill>
                <a:latin typeface="Arial"/>
                <a:ea typeface="Times New Roman"/>
                <a:cs typeface="Times New Roman"/>
              </a:rPr>
              <a:t>один из размеров замкнутой размерной цепи (Рисунок 3.40);</a:t>
            </a:r>
            <a:endParaRPr lang="ru-RU" sz="320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b="1" dirty="0">
                <a:solidFill>
                  <a:srgbClr val="002060"/>
                </a:solidFill>
                <a:latin typeface="Arial"/>
                <a:ea typeface="Times New Roman"/>
                <a:cs typeface="Times New Roman"/>
              </a:rPr>
              <a:t>размеры, перенесенные с чертежей – заготовок (Рисунок 3.41);</a:t>
            </a:r>
            <a:endParaRPr lang="ru-RU" sz="320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b="1" dirty="0">
                <a:solidFill>
                  <a:srgbClr val="002060"/>
                </a:solidFill>
                <a:latin typeface="Arial"/>
                <a:ea typeface="Times New Roman"/>
                <a:cs typeface="Times New Roman"/>
              </a:rPr>
              <a:t>размеры, определяющие положение элементов детали, подлежащих обработке по другой детали (Рисунок 3.42);</a:t>
            </a:r>
            <a:endParaRPr lang="ru-RU" sz="320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 справочным размерам</a:t>
            </a:r>
          </a:p>
        </p:txBody>
      </p:sp>
    </p:spTree>
    <p:extLst>
      <p:ext uri="{BB962C8B-B14F-4D97-AF65-F5344CB8AC3E}">
        <p14:creationId xmlns:p14="http://schemas.microsoft.com/office/powerpoint/2010/main" val="5643349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ris_2_4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4320480" cy="18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364088" y="908720"/>
            <a:ext cx="1646605" cy="3903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Рисунок 3.40</a:t>
            </a:r>
            <a:endParaRPr lang="ru-RU" sz="2000" b="1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6" name="Рисунок 5" descr="ris_2_4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36912"/>
            <a:ext cx="2952328" cy="201622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554957" y="2441730"/>
            <a:ext cx="1646605" cy="3903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Рисунок 3.41</a:t>
            </a:r>
            <a:endParaRPr lang="ru-RU" sz="2000" b="1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8" name="Рисунок 7" descr="ris_2_4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924944"/>
            <a:ext cx="3971667" cy="331236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2264475" y="5445224"/>
            <a:ext cx="1646605" cy="3903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b="1" dirty="0">
                <a:solidFill>
                  <a:srgbClr val="434A54"/>
                </a:solidFill>
                <a:latin typeface="Arial"/>
                <a:ea typeface="Times New Roman"/>
                <a:cs typeface="Times New Roman"/>
              </a:rPr>
              <a:t>Рисунок 3.42</a:t>
            </a:r>
            <a:endParaRPr lang="ru-RU" sz="2000" b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79312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Чтение чертежа </a:t>
            </a:r>
          </a:p>
        </p:txBody>
      </p:sp>
      <p:pic>
        <p:nvPicPr>
          <p:cNvPr id="13314" name="Рисунок 1" descr="Рис. 21. Пример нанесения размер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24744"/>
            <a:ext cx="7722858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53991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417</TotalTime>
  <Words>1272</Words>
  <Application>Microsoft Office PowerPoint</Application>
  <PresentationFormat>Экран (4:3)</PresentationFormat>
  <Paragraphs>96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1" baseType="lpstr">
      <vt:lpstr>Arial</vt:lpstr>
      <vt:lpstr>Calibri</vt:lpstr>
      <vt:lpstr>Lucida Sans Unicode</vt:lpstr>
      <vt:lpstr>Symbol</vt:lpstr>
      <vt:lpstr>Times New Roman</vt:lpstr>
      <vt:lpstr>Verdana</vt:lpstr>
      <vt:lpstr>Wingdings 2</vt:lpstr>
      <vt:lpstr>Wingdings 3</vt:lpstr>
      <vt:lpstr>Открытая</vt:lpstr>
      <vt:lpstr>ГОСТ 2.307-2011 —  «Нанесение размеров и предельных отклонений» </vt:lpstr>
      <vt:lpstr>Основные положения стандарта </vt:lpstr>
      <vt:lpstr>Презентация PowerPoint</vt:lpstr>
      <vt:lpstr>Презентация PowerPoint</vt:lpstr>
      <vt:lpstr>Презентация PowerPoint</vt:lpstr>
      <vt:lpstr>Знаки, проставляемые перед размерными числами</vt:lpstr>
      <vt:lpstr>Презентация PowerPoint</vt:lpstr>
      <vt:lpstr>Презентация PowerPoint</vt:lpstr>
      <vt:lpstr>Размерные линии с обрывом</vt:lpstr>
      <vt:lpstr>Презентация PowerPoint</vt:lpstr>
      <vt:lpstr>Презентация PowerPoint</vt:lpstr>
      <vt:lpstr>ОБОЗНАЧЕНИЕ ДИАМЕТРА </vt:lpstr>
      <vt:lpstr>Презентация PowerPoint</vt:lpstr>
      <vt:lpstr>Презентация PowerPoint</vt:lpstr>
      <vt:lpstr>Презентация PowerPoint</vt:lpstr>
      <vt:lpstr>Угловые размеры наносят так, как показано на Рисунке 3.14. </vt:lpstr>
      <vt:lpstr>Презентация PowerPoint</vt:lpstr>
      <vt:lpstr>• Размеры квадрата наносят, как показано на чертеже (Рисунок 3.17).</vt:lpstr>
      <vt:lpstr>Нанесение размера радиуса </vt:lpstr>
      <vt:lpstr>Презентация PowerPoint</vt:lpstr>
      <vt:lpstr>Размеры фасок </vt:lpstr>
      <vt:lpstr>Презентация PowerPoint</vt:lpstr>
      <vt:lpstr>от нескольких баз (Рисунок 3.25);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Справочные размеры</vt:lpstr>
      <vt:lpstr>К справочным размерам</vt:lpstr>
      <vt:lpstr>Презентация PowerPoint</vt:lpstr>
      <vt:lpstr>Чтение чертежа 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сборочного чертежа и спецификации разъемного соединения.  Библиотеки и справочники</dc:title>
  <dc:creator>1</dc:creator>
  <cp:lastModifiedBy>user</cp:lastModifiedBy>
  <cp:revision>30</cp:revision>
  <dcterms:created xsi:type="dcterms:W3CDTF">2015-10-25T04:47:31Z</dcterms:created>
  <dcterms:modified xsi:type="dcterms:W3CDTF">2025-12-11T07:43:21Z</dcterms:modified>
</cp:coreProperties>
</file>